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8" r:id="rId2"/>
    <p:sldId id="275" r:id="rId3"/>
    <p:sldId id="406" r:id="rId4"/>
    <p:sldId id="352" r:id="rId5"/>
    <p:sldId id="408" r:id="rId6"/>
    <p:sldId id="353" r:id="rId7"/>
    <p:sldId id="357" r:id="rId8"/>
    <p:sldId id="355" r:id="rId9"/>
    <p:sldId id="372" r:id="rId10"/>
    <p:sldId id="407" r:id="rId11"/>
    <p:sldId id="356" r:id="rId12"/>
    <p:sldId id="361" r:id="rId13"/>
    <p:sldId id="365" r:id="rId14"/>
    <p:sldId id="405" r:id="rId15"/>
    <p:sldId id="359" r:id="rId16"/>
    <p:sldId id="413" r:id="rId17"/>
    <p:sldId id="416" r:id="rId18"/>
    <p:sldId id="417" r:id="rId19"/>
    <p:sldId id="423" r:id="rId20"/>
    <p:sldId id="360" r:id="rId21"/>
    <p:sldId id="362" r:id="rId22"/>
    <p:sldId id="366" r:id="rId23"/>
    <p:sldId id="363" r:id="rId24"/>
    <p:sldId id="404" r:id="rId25"/>
    <p:sldId id="367" r:id="rId26"/>
    <p:sldId id="368" r:id="rId27"/>
    <p:sldId id="588" r:id="rId28"/>
    <p:sldId id="578" r:id="rId29"/>
    <p:sldId id="369" r:id="rId30"/>
    <p:sldId id="370" r:id="rId31"/>
    <p:sldId id="376" r:id="rId32"/>
    <p:sldId id="379" r:id="rId33"/>
    <p:sldId id="381" r:id="rId34"/>
    <p:sldId id="403" r:id="rId35"/>
    <p:sldId id="377" r:id="rId36"/>
    <p:sldId id="378" r:id="rId37"/>
    <p:sldId id="382" r:id="rId38"/>
    <p:sldId id="383" r:id="rId39"/>
    <p:sldId id="384" r:id="rId40"/>
    <p:sldId id="420" r:id="rId41"/>
    <p:sldId id="385" r:id="rId42"/>
    <p:sldId id="386" r:id="rId43"/>
    <p:sldId id="409" r:id="rId44"/>
    <p:sldId id="410" r:id="rId45"/>
    <p:sldId id="396" r:id="rId46"/>
    <p:sldId id="500" r:id="rId47"/>
    <p:sldId id="398" r:id="rId48"/>
    <p:sldId id="399" r:id="rId49"/>
    <p:sldId id="400" r:id="rId50"/>
    <p:sldId id="426" r:id="rId51"/>
    <p:sldId id="411" r:id="rId52"/>
    <p:sldId id="412" r:id="rId53"/>
    <p:sldId id="414" r:id="rId54"/>
    <p:sldId id="425" r:id="rId55"/>
    <p:sldId id="424" r:id="rId56"/>
    <p:sldId id="418" r:id="rId57"/>
    <p:sldId id="419" r:id="rId58"/>
    <p:sldId id="427" r:id="rId59"/>
    <p:sldId id="415" r:id="rId6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5" autoAdjust="0"/>
    <p:restoredTop sz="80859" autoAdjust="0"/>
  </p:normalViewPr>
  <p:slideViewPr>
    <p:cSldViewPr snapToGrid="0">
      <p:cViewPr>
        <p:scale>
          <a:sx n="60" d="100"/>
          <a:sy n="60" d="100"/>
        </p:scale>
        <p:origin x="1048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2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half space in geometry is either of the two parts in which a plane divides the three dimensional Euclidean space. </a:t>
            </a:r>
          </a:p>
          <a:p>
            <a:r>
              <a:rPr lang="en-US" dirty="0"/>
              <a:t>More generally a half-space is either of the two parts into which a hyperplane divides an affine space.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8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== gamma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𝛾</a:t>
                </a:r>
                <a:r>
                  <a:rPr lang="en-US" dirty="0"/>
                  <a:t> == gamma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Lecture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9123: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55527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</a:t>
            </a:r>
            <a:r>
              <a:rPr lang="en-US" dirty="0" err="1"/>
              <a:t>p</a:t>
            </a:r>
            <a:r>
              <a:rPr lang="en-US" dirty="0" err="1">
                <a:solidFill>
                  <a:srgbClr val="FF0000"/>
                </a:solidFill>
              </a:rPr>
              <a:t>building</a:t>
            </a:r>
            <a:r>
              <a:rPr lang="en-US" dirty="0">
                <a:solidFill>
                  <a:srgbClr val="FF0000"/>
                </a:solidFill>
              </a:rPr>
              <a:t> block </a:t>
            </a:r>
            <a:r>
              <a:rPr lang="en-US" dirty="0" err="1"/>
              <a:t>rovide</a:t>
            </a:r>
            <a:r>
              <a:rPr lang="en-US" dirty="0"/>
              <a:t> same level of accuracy</a:t>
            </a:r>
          </a:p>
          <a:p>
            <a:r>
              <a:rPr lang="en-US" dirty="0"/>
              <a:t>But,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Like regression</a:t>
                </a:r>
                <a:r>
                  <a:rPr lang="en-US" dirty="0"/>
                  <a:t>, but with a </a:t>
                </a:r>
                <a:r>
                  <a:rPr lang="en-US" dirty="0">
                    <a:solidFill>
                      <a:srgbClr val="FF0000"/>
                    </a:solidFill>
                  </a:rPr>
                  <a:t>discrete</a:t>
                </a:r>
                <a:r>
                  <a:rPr lang="en-US" dirty="0"/>
                  <a:t>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3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94EC-C983-7A4D-98A3-FCFFAF9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Linear Regression on Two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Bad idea</a:t>
                </a:r>
                <a:r>
                  <a:rPr lang="en-US" dirty="0"/>
                  <a:t>:  Use linear regression</a:t>
                </a:r>
              </a:p>
              <a:p>
                <a:pPr lvl="1"/>
                <a:r>
                  <a:rPr lang="en-US" dirty="0"/>
                  <a:t>Labels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linear model: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linear fit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is minimized</a:t>
                </a:r>
              </a:p>
              <a:p>
                <a:pPr lvl="1"/>
                <a:r>
                  <a:rPr lang="en-US" dirty="0"/>
                  <a:t>Then threshold the linear fit: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yields the line: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the line is not as expected?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Should not use MSE as the optimization criterion!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Squared error is not related to classifier accuracy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3C11C-219F-C84B-B359-2B2ABD07F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838650" cy="4071814"/>
              </a:xfrm>
              <a:blipFill>
                <a:blip r:embed="rId2"/>
                <a:stretch>
                  <a:fillRect l="-2505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7F1A7-ABA3-C842-8705-0C774D8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32099-B2D6-4342-A9CD-2D1B464DD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30" y="1771988"/>
            <a:ext cx="3984925" cy="277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DACEF-C85B-7D43-9F92-09C4E58F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32" y="4756217"/>
            <a:ext cx="4959968" cy="8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1B1C-AD74-094E-A019-009AC81C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linear classifier on all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Hard to visualize, but by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we get a hyper plane in high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A4A89-DC19-CF4A-86D1-8AD0F525E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04A09-3B57-4944-A69A-0FBF7249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7E042-9EAB-2B48-8963-F3221396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7" y="2297546"/>
            <a:ext cx="7924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05B4-0CC7-3E4F-8D49-63B1F10D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101D-0727-0A40-A3C7-EA4DBEA3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9279-6F51-874E-8827-BE5BBDE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1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cs typeface="Arial" panose="020B0604020202020204" pitchFamily="34" charset="0"/>
                  </a:rPr>
                  <a:t>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Arial" panose="020B0604020202020204" pitchFamily="34" charset="0"/>
                  </a:rPr>
                  <a:t>separating hyperplane</a:t>
                </a:r>
                <a:r>
                  <a:rPr lang="en-US" dirty="0"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margin</a:t>
                </a:r>
              </a:p>
              <a:p>
                <a:r>
                  <a:rPr lang="en-US" dirty="0"/>
                  <a:t>Single equation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+⋯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3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99" y="2008768"/>
            <a:ext cx="3582201" cy="3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7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</a:t>
            </a:r>
            <a:r>
              <a:rPr lang="en-US" dirty="0">
                <a:solidFill>
                  <a:srgbClr val="FF0000"/>
                </a:solidFill>
              </a:rPr>
              <a:t>cannot find</a:t>
            </a:r>
            <a:r>
              <a:rPr lang="en-US" dirty="0"/>
              <a:t> a separating hyperplane</a:t>
            </a:r>
          </a:p>
          <a:p>
            <a:r>
              <a:rPr lang="en-US" dirty="0"/>
              <a:t>Always, </a:t>
            </a:r>
            <a:r>
              <a:rPr lang="en-US" dirty="0">
                <a:solidFill>
                  <a:srgbClr val="FF0000"/>
                </a:solidFill>
              </a:rPr>
              <a:t>some points</a:t>
            </a:r>
            <a:r>
              <a:rPr lang="en-US" dirty="0"/>
              <a:t> that will be </a:t>
            </a:r>
            <a:r>
              <a:rPr lang="en-US" dirty="0" err="1">
                <a:solidFill>
                  <a:srgbClr val="FF0000"/>
                </a:solidFill>
              </a:rPr>
              <a:t>mis</a:t>
            </a:r>
            <a:r>
              <a:rPr lang="en-US" dirty="0">
                <a:solidFill>
                  <a:srgbClr val="FF0000"/>
                </a:solidFill>
              </a:rPr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r>
              <a:rPr lang="en-US" dirty="0"/>
              <a:t>Example:  Look again at breast cancer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probabilistic model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=1/(1+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Classical “S”-shape.  Also called sigmoidal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Value of f(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does not perfectly predict </a:t>
                </a:r>
                <a:r>
                  <a:rPr lang="en-US" dirty="0"/>
                  <a:t>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Only a </a:t>
                </a:r>
                <a:r>
                  <a:rPr lang="en-US" dirty="0">
                    <a:solidFill>
                      <a:srgbClr val="FF0000"/>
                    </a:solidFill>
                  </a:rPr>
                  <a:t>probability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for linear classification to be </a:t>
                </a:r>
                <a:r>
                  <a:rPr lang="en-US" dirty="0">
                    <a:solidFill>
                      <a:srgbClr val="FF0000"/>
                    </a:solidFill>
                  </a:rPr>
                  <a:t>imperfect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Training </a:t>
                </a:r>
                <a:r>
                  <a:rPr lang="en-US" dirty="0">
                    <a:solidFill>
                      <a:srgbClr val="FF0000"/>
                    </a:solidFill>
                  </a:rPr>
                  <a:t>will not require perfect </a:t>
                </a:r>
                <a:r>
                  <a:rPr lang="en-US" dirty="0" err="1">
                    <a:solidFill>
                      <a:srgbClr val="FF0000"/>
                    </a:solidFill>
                  </a:rPr>
                  <a:t>separability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6146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02" y="3191909"/>
            <a:ext cx="3816096" cy="254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543800" cy="838140"/>
          </a:xfrm>
        </p:spPr>
        <p:txBody>
          <a:bodyPr/>
          <a:lstStyle/>
          <a:p>
            <a:r>
              <a:rPr lang="en-US" dirty="0"/>
              <a:t>Decision Boundary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27</a:t>
            </a:fld>
            <a:endParaRPr lang="en-US" sz="1050"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628801"/>
            <a:ext cx="6840760" cy="460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15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3383"/>
            <a:ext cx="10058400" cy="1040211"/>
          </a:xfrm>
        </p:spPr>
        <p:txBody>
          <a:bodyPr/>
          <a:lstStyle/>
          <a:p>
            <a:r>
              <a:rPr lang="en-US" dirty="0"/>
              <a:t>Interpreting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B6F15528-21DE-4FAA-801E-634DDDAF4B2B}" type="slidenum">
              <a:rPr lang="en-US" sz="1050">
                <a:latin typeface="Calibri" panose="020F0502020204030204"/>
              </a:rPr>
              <a:pPr defTabSz="914400">
                <a:defRPr/>
              </a:pPr>
              <a:t>28</a:t>
            </a:fld>
            <a:endParaRPr lang="en-US" sz="1050"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D3A67F4-3C89-4FB0-9AF4-21292A4D6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In Linear Regression, the parameter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representa</a:t>
                </a:r>
                <a:r>
                  <a:rPr lang="en-US" sz="3200" dirty="0"/>
                  <a:t> the change in the response variable for a unit change in the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3200" b="1" dirty="0"/>
              </a:p>
              <a:p>
                <a:endParaRPr lang="en-US" sz="3200" dirty="0"/>
              </a:p>
              <a:p>
                <a:r>
                  <a:rPr lang="en-US" sz="3200" dirty="0"/>
                  <a:t>In Logistic Regression,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200" dirty="0"/>
                  <a:t> represents the change in the logit function for a unit change in the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3200" b="1" dirty="0"/>
              </a:p>
              <a:p>
                <a:endParaRPr lang="en-US" sz="3200" dirty="0"/>
              </a:p>
              <a:p>
                <a:r>
                  <a:rPr lang="en-US" sz="3200" dirty="0"/>
                  <a:t>Example: </a:t>
                </a:r>
              </a:p>
              <a:p>
                <a:pPr lvl="1"/>
                <a:r>
                  <a:rPr lang="en-US" sz="3000" dirty="0"/>
                  <a:t>With each addition day a year in training you will be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800" b="1" i="1" baseline="3000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3000" dirty="0"/>
                  <a:t> to succeed.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D3A67F4-3C89-4FB0-9AF4-21292A4D6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2" t="-3803" r="-3030" b="-4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600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Multi-class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 Creates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/>
              </a:p>
              <a:p>
                <a:r>
                  <a:rPr lang="en-US" b="0" dirty="0"/>
                  <a:t>Then, class probabilities given by: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Operation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Properties: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Multi-class logistic regression:  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 is largest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Step 3</a:t>
                </a:r>
                <a:r>
                  <a:rPr lang="en-US" dirty="0"/>
                  <a:t>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45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</a:t>
                </a:r>
                <a:r>
                  <a:rPr lang="en-US" dirty="0">
                    <a:solidFill>
                      <a:srgbClr val="FF0000"/>
                    </a:solidFill>
                  </a:rPr>
                  <a:t>richer</a:t>
                </a:r>
                <a:r>
                  <a:rPr lang="en-US" dirty="0"/>
                  <a:t>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Logistic Model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general three part logistic model:  </a:t>
                </a:r>
              </a:p>
              <a:p>
                <a:pPr lvl="1"/>
                <a:r>
                  <a:rPr lang="en-US" dirty="0"/>
                  <a:t>Transform to features: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 err="1"/>
                  <a:t>Softmax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Learn weight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loss function to minimize?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21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training data in vector form: </a:t>
                </a:r>
              </a:p>
              <a:p>
                <a:pPr lvl="1"/>
                <a:r>
                  <a:rPr lang="en-US" dirty="0"/>
                  <a:t>Data matrix: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Class label vector: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One component for each training sample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Likelihood (i.e. probability)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</a:t>
                </a:r>
              </a:p>
              <a:p>
                <a:pPr lvl="1"/>
                <a:r>
                  <a:rPr lang="en-US" dirty="0"/>
                  <a:t>Function of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9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Likelihood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Finds parameters for which observations are most likely</a:t>
                </a:r>
              </a:p>
              <a:p>
                <a:pPr lvl="1"/>
                <a:r>
                  <a:rPr lang="en-US" dirty="0"/>
                  <a:t>Very general method in estimation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 and furthermore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One-Hot Log Likelihood for Multi-Class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MLE, we re-write the negative log likelihood</a:t>
                </a:r>
              </a:p>
              <a:p>
                <a:r>
                  <a:rPr lang="en-US" dirty="0"/>
                  <a:t>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 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cross-entropy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/>
                  <a:t>Numerical methods: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lecture: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029" y="4090806"/>
            <a:ext cx="5457160" cy="1899915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uses very efficient numerical optimization.</a:t>
            </a:r>
          </a:p>
          <a:p>
            <a:r>
              <a:rPr lang="en-US" dirty="0"/>
              <a:t>Mostly internal to user</a:t>
            </a:r>
          </a:p>
          <a:p>
            <a:pPr lvl="1"/>
            <a:r>
              <a:rPr lang="en-US" dirty="0"/>
              <a:t>Don’t need to compute 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55387"/>
            <a:ext cx="5857875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45" y="3293725"/>
            <a:ext cx="4000500" cy="466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34" y="3731888"/>
            <a:ext cx="154305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62" y="1612306"/>
            <a:ext cx="4488137" cy="3342946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9018165" y="2567031"/>
            <a:ext cx="528507" cy="2315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84245" y="351869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89C5D-3C89-C244-91A6-84ABA420F9B8}"/>
              </a:ext>
            </a:extLst>
          </p:cNvPr>
          <p:cNvSpPr/>
          <p:nvPr/>
        </p:nvSpPr>
        <p:spPr>
          <a:xfrm>
            <a:off x="1097279" y="5390938"/>
            <a:ext cx="103015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/stable/modules/</a:t>
            </a:r>
            <a:r>
              <a:rPr lang="en-US" dirty="0" err="1"/>
              <a:t>linear_model.html#logistic-regression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06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Types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20" y="1935164"/>
            <a:ext cx="5861961" cy="43894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3FD9-01D0-4CB9-8039-975FB7426B57}" type="slidenum">
              <a:rPr lang="tr-TR" smtClean="0"/>
              <a:pPr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583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</a:t>
                </a:r>
                <a:r>
                  <a:rPr lang="en-US">
                    <a:solidFill>
                      <a:schemeClr val="tx1"/>
                    </a:solidFill>
                  </a:rPr>
                  <a:t>+TN)/(</a:t>
                </a:r>
                <a:r>
                  <a:rPr lang="en-US" dirty="0">
                    <a:solidFill>
                      <a:schemeClr val="tx1"/>
                    </a:solidFill>
                  </a:rPr>
                  <a:t>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evaluation using ROC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38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</a:t>
            </a:r>
            <a:r>
              <a:rPr lang="en-US" dirty="0">
                <a:solidFill>
                  <a:srgbClr val="FF0000"/>
                </a:solidFill>
              </a:rPr>
              <a:t>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>
                <a:solidFill>
                  <a:srgbClr val="FF0000"/>
                </a:solidFill>
              </a:rPr>
              <a:t>Many gymnastics </a:t>
            </a:r>
            <a:r>
              <a:rPr lang="en-US" dirty="0"/>
              <a:t>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6016</TotalTime>
  <Words>2775</Words>
  <Application>Microsoft Office PowerPoint</Application>
  <PresentationFormat>Widescreen</PresentationFormat>
  <Paragraphs>531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Cambria Math</vt:lpstr>
      <vt:lpstr>Wingdings</vt:lpstr>
      <vt:lpstr>Retrospect</vt:lpstr>
      <vt:lpstr>Lecture 6  Linear Classification &amp; Logistic Regression</vt:lpstr>
      <vt:lpstr>Learning Objectives</vt:lpstr>
      <vt:lpstr>Outline </vt:lpstr>
      <vt:lpstr>Diagnosing Breast Cancer</vt:lpstr>
      <vt:lpstr>Demo on Github</vt:lpstr>
      <vt:lpstr>Data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Classification</vt:lpstr>
      <vt:lpstr>Outline </vt:lpstr>
      <vt:lpstr>Linear Classifier</vt:lpstr>
      <vt:lpstr>Breast Cancer example</vt:lpstr>
      <vt:lpstr>Using Linear Regression on Two Features</vt:lpstr>
      <vt:lpstr>Using linear classifier on all features</vt:lpstr>
      <vt:lpstr>Go through the demo</vt:lpstr>
      <vt:lpstr>Linear vs. Non-Linear</vt:lpstr>
      <vt:lpstr>Perfect Linear Separability</vt:lpstr>
      <vt:lpstr>Most Data not Perfectly Separable</vt:lpstr>
      <vt:lpstr>Non-Uniqueness</vt:lpstr>
      <vt:lpstr>Outline </vt:lpstr>
      <vt:lpstr>Logistic Model for Binary Classification</vt:lpstr>
      <vt:lpstr>Logistic Model as a “Soft” Classifier</vt:lpstr>
      <vt:lpstr>Decision Boundary </vt:lpstr>
      <vt:lpstr>Interpreting Results</vt:lpstr>
      <vt:lpstr>Multi-Class Logistic Regression</vt:lpstr>
      <vt:lpstr>Softmax Operation</vt:lpstr>
      <vt:lpstr>Multi-Class Logistic Regression Decision Regions</vt:lpstr>
      <vt:lpstr>Transform Linear Models</vt:lpstr>
      <vt:lpstr>Using Transformed Features</vt:lpstr>
      <vt:lpstr>Outline </vt:lpstr>
      <vt:lpstr>Learning the Logistic Model Parameters</vt:lpstr>
      <vt:lpstr>Likelihood Function</vt:lpstr>
      <vt:lpstr>Min and Argmin</vt:lpstr>
      <vt:lpstr>Maximum Likelihood Estimation</vt:lpstr>
      <vt:lpstr>Log Likelihood</vt:lpstr>
      <vt:lpstr>Logistic Loss Function for binary classification</vt:lpstr>
      <vt:lpstr>One-Hot Log Likelihood for Multi-Class Classification</vt:lpstr>
      <vt:lpstr>Gradient Calculations</vt:lpstr>
      <vt:lpstr>Numerical Optimization</vt:lpstr>
      <vt:lpstr>Logistic Regression in Python</vt:lpstr>
      <vt:lpstr>Outline </vt:lpstr>
      <vt:lpstr>Error Types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Go through the demo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Gustavo Sandoval</cp:lastModifiedBy>
  <cp:revision>540</cp:revision>
  <cp:lastPrinted>2018-02-26T02:45:01Z</cp:lastPrinted>
  <dcterms:created xsi:type="dcterms:W3CDTF">2015-03-22T11:15:32Z</dcterms:created>
  <dcterms:modified xsi:type="dcterms:W3CDTF">2019-10-03T10:48:01Z</dcterms:modified>
</cp:coreProperties>
</file>